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58" r:id="rId3"/>
    <p:sldId id="260" r:id="rId4"/>
    <p:sldId id="261" r:id="rId5"/>
    <p:sldId id="266" r:id="rId6"/>
    <p:sldId id="267" r:id="rId7"/>
    <p:sldId id="268"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2" autoAdjust="0"/>
    <p:restoredTop sz="94660"/>
  </p:normalViewPr>
  <p:slideViewPr>
    <p:cSldViewPr snapToGrid="0">
      <p:cViewPr varScale="1">
        <p:scale>
          <a:sx n="84" d="100"/>
          <a:sy n="84" d="100"/>
        </p:scale>
        <p:origin x="216"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Humans have a tendency to sort.  Even</a:t>
            </a:r>
            <a:r>
              <a:rPr lang="en-US" baseline="0" dirty="0"/>
              <a:t> the words that we use to describe colors are a reflection of our tendency to sort.</a:t>
            </a:r>
            <a:endParaRPr lang="en-US" dirty="0"/>
          </a:p>
        </p:txBody>
      </p:sp>
      <p:sp>
        <p:nvSpPr>
          <p:cNvPr id="4" name="Slide Number Placeholder 3"/>
          <p:cNvSpPr>
            <a:spLocks noGrp="1"/>
          </p:cNvSpPr>
          <p:nvPr>
            <p:ph type="sldNum" sz="quarter" idx="10"/>
          </p:nvPr>
        </p:nvSpPr>
        <p:spPr/>
        <p:txBody>
          <a:bodyPr/>
          <a:lstStyle/>
          <a:p>
            <a:fld id="{05A1ACE5-1284-4145-A421-0F17BD17742E}" type="slidenum">
              <a:rPr lang="en-US" smtClean="0"/>
              <a:t>4</a:t>
            </a:fld>
            <a:endParaRPr lang="en-US"/>
          </a:p>
        </p:txBody>
      </p:sp>
    </p:spTree>
    <p:extLst>
      <p:ext uri="{BB962C8B-B14F-4D97-AF65-F5344CB8AC3E}">
        <p14:creationId xmlns:p14="http://schemas.microsoft.com/office/powerpoint/2010/main" val="280865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Humans have a tendency to sort.  Even</a:t>
            </a:r>
            <a:r>
              <a:rPr lang="en-US" baseline="0" dirty="0"/>
              <a:t> the words that we use to describe colors are a reflection of our tendency to sort.</a:t>
            </a:r>
            <a:endParaRPr lang="en-US" dirty="0"/>
          </a:p>
        </p:txBody>
      </p:sp>
      <p:sp>
        <p:nvSpPr>
          <p:cNvPr id="4" name="Slide Number Placeholder 3"/>
          <p:cNvSpPr>
            <a:spLocks noGrp="1"/>
          </p:cNvSpPr>
          <p:nvPr>
            <p:ph type="sldNum" sz="quarter" idx="10"/>
          </p:nvPr>
        </p:nvSpPr>
        <p:spPr/>
        <p:txBody>
          <a:bodyPr/>
          <a:lstStyle/>
          <a:p>
            <a:fld id="{05A1ACE5-1284-4145-A421-0F17BD17742E}" type="slidenum">
              <a:rPr lang="en-US" smtClean="0"/>
              <a:t>5</a:t>
            </a:fld>
            <a:endParaRPr lang="en-US"/>
          </a:p>
        </p:txBody>
      </p:sp>
    </p:spTree>
    <p:extLst>
      <p:ext uri="{BB962C8B-B14F-4D97-AF65-F5344CB8AC3E}">
        <p14:creationId xmlns:p14="http://schemas.microsoft.com/office/powerpoint/2010/main" val="3485442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Humans have a tendency to sort.  Even</a:t>
            </a:r>
            <a:r>
              <a:rPr lang="en-US" baseline="0" dirty="0"/>
              <a:t> the words that we use to describe colors are a reflection of our tendency to sort.</a:t>
            </a:r>
            <a:endParaRPr lang="en-US" dirty="0"/>
          </a:p>
        </p:txBody>
      </p:sp>
      <p:sp>
        <p:nvSpPr>
          <p:cNvPr id="4" name="Slide Number Placeholder 3"/>
          <p:cNvSpPr>
            <a:spLocks noGrp="1"/>
          </p:cNvSpPr>
          <p:nvPr>
            <p:ph type="sldNum" sz="quarter" idx="10"/>
          </p:nvPr>
        </p:nvSpPr>
        <p:spPr/>
        <p:txBody>
          <a:bodyPr/>
          <a:lstStyle/>
          <a:p>
            <a:fld id="{05A1ACE5-1284-4145-A421-0F17BD17742E}" type="slidenum">
              <a:rPr lang="en-US" smtClean="0"/>
              <a:t>6</a:t>
            </a:fld>
            <a:endParaRPr lang="en-US"/>
          </a:p>
        </p:txBody>
      </p:sp>
    </p:spTree>
    <p:extLst>
      <p:ext uri="{BB962C8B-B14F-4D97-AF65-F5344CB8AC3E}">
        <p14:creationId xmlns:p14="http://schemas.microsoft.com/office/powerpoint/2010/main" val="4223533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Humans have a tendency to sort.  Even</a:t>
            </a:r>
            <a:r>
              <a:rPr lang="en-US" baseline="0" dirty="0"/>
              <a:t> the words that we use to describe colors are a reflection of our tendency to sort.</a:t>
            </a:r>
            <a:endParaRPr lang="en-US" dirty="0"/>
          </a:p>
        </p:txBody>
      </p:sp>
      <p:sp>
        <p:nvSpPr>
          <p:cNvPr id="4" name="Slide Number Placeholder 3"/>
          <p:cNvSpPr>
            <a:spLocks noGrp="1"/>
          </p:cNvSpPr>
          <p:nvPr>
            <p:ph type="sldNum" sz="quarter" idx="10"/>
          </p:nvPr>
        </p:nvSpPr>
        <p:spPr/>
        <p:txBody>
          <a:bodyPr/>
          <a:lstStyle/>
          <a:p>
            <a:fld id="{05A1ACE5-1284-4145-A421-0F17BD17742E}" type="slidenum">
              <a:rPr lang="en-US" smtClean="0"/>
              <a:t>7</a:t>
            </a:fld>
            <a:endParaRPr lang="en-US"/>
          </a:p>
        </p:txBody>
      </p:sp>
    </p:spTree>
    <p:extLst>
      <p:ext uri="{BB962C8B-B14F-4D97-AF65-F5344CB8AC3E}">
        <p14:creationId xmlns:p14="http://schemas.microsoft.com/office/powerpoint/2010/main" val="1101023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is your process for sorting friends?  Someone you see in class?  Someone you go to lunch with?  Someone you call in the middle of the night or to whom you tell secrets?  </a:t>
            </a:r>
            <a:endParaRPr lang="en-US" dirty="0"/>
          </a:p>
        </p:txBody>
      </p:sp>
      <p:sp>
        <p:nvSpPr>
          <p:cNvPr id="4" name="Slide Number Placeholder 3"/>
          <p:cNvSpPr>
            <a:spLocks noGrp="1"/>
          </p:cNvSpPr>
          <p:nvPr>
            <p:ph type="sldNum" sz="quarter" idx="10"/>
          </p:nvPr>
        </p:nvSpPr>
        <p:spPr/>
        <p:txBody>
          <a:bodyPr/>
          <a:lstStyle/>
          <a:p>
            <a:fld id="{05A1ACE5-1284-4145-A421-0F17BD17742E}" type="slidenum">
              <a:rPr lang="en-US" smtClean="0"/>
              <a:t>8</a:t>
            </a:fld>
            <a:endParaRPr lang="en-US"/>
          </a:p>
        </p:txBody>
      </p:sp>
    </p:spTree>
    <p:extLst>
      <p:ext uri="{BB962C8B-B14F-4D97-AF65-F5344CB8AC3E}">
        <p14:creationId xmlns:p14="http://schemas.microsoft.com/office/powerpoint/2010/main" val="54906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11/4/20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171450" y="2407508"/>
            <a:ext cx="8995410" cy="1153374"/>
          </a:xfrm>
          <a:prstGeom prst="rect">
            <a:avLst/>
          </a:prstGeom>
          <a:noFill/>
          <a:ln w="9525">
            <a:noFill/>
            <a:miter lim="800000"/>
            <a:headEnd/>
            <a:tailEnd/>
          </a:ln>
        </p:spPr>
        <p:txBody>
          <a:bodyPr rot="0" vert="horz" wrap="square" lIns="91440" tIns="45720" rIns="91440" bIns="45720" anchor="t" anchorCtr="0">
            <a:noAutofit/>
          </a:bodyPr>
          <a:lstStyle/>
          <a:p>
            <a:r>
              <a:rPr lang="en-US" sz="60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LANGUAGE ENVELOPES</a:t>
            </a:r>
          </a:p>
        </p:txBody>
      </p:sp>
      <p:sp>
        <p:nvSpPr>
          <p:cNvPr id="3" name="TextBox 2"/>
          <p:cNvSpPr txBox="1"/>
          <p:nvPr/>
        </p:nvSpPr>
        <p:spPr>
          <a:xfrm>
            <a:off x="684892" y="6008622"/>
            <a:ext cx="6932815" cy="461665"/>
          </a:xfrm>
          <a:prstGeom prst="rect">
            <a:avLst/>
          </a:prstGeom>
          <a:noFill/>
        </p:spPr>
        <p:txBody>
          <a:bodyPr wrap="square" rtlCol="0">
            <a:spAutoFit/>
          </a:bodyPr>
          <a:lstStyle/>
          <a:p>
            <a:r>
              <a:rPr lang="en-US" sz="1200" dirty="0">
                <a:solidFill>
                  <a:schemeClr val="bg1"/>
                </a:solidFill>
                <a:latin typeface="Acumin Pro" panose="020B0504020202020204" pitchFamily="34" charset="77"/>
              </a:rPr>
              <a:t>Bennett, Janet M. Based on an exercise developed by Jack Condon. </a:t>
            </a:r>
          </a:p>
          <a:p>
            <a:endParaRPr lang="en-US" sz="1200" dirty="0">
              <a:solidFill>
                <a:schemeClr val="bg1"/>
              </a:solidFill>
              <a:latin typeface="Acumin Pro" panose="020B0504020202020204" pitchFamily="34" charset="77"/>
            </a:endParaRPr>
          </a:p>
        </p:txBody>
      </p:sp>
      <p:pic>
        <p:nvPicPr>
          <p:cNvPr id="8" name="Picture 7">
            <a:extLst>
              <a:ext uri="{FF2B5EF4-FFF2-40B4-BE49-F238E27FC236}">
                <a16:creationId xmlns:a16="http://schemas.microsoft.com/office/drawing/2014/main" id="{4B9C402E-6BA9-054D-B4F6-F1138DE24FF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69331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Divide into pairs.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Decide who is person A and who is person B.</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Think in your first language.</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Do the sorting in silence.</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First A sorts the objects in the envelope, and B watches and guesses </a:t>
            </a:r>
            <a:r>
              <a:rPr lang="en-US" sz="2000" i="1" dirty="0">
                <a:solidFill>
                  <a:srgbClr val="495455"/>
                </a:solidFill>
                <a:latin typeface="Acumin Pro" panose="020B0504020202020204" pitchFamily="34" charset="77"/>
                <a:ea typeface="Arial" charset="0"/>
                <a:cs typeface="Arial" charset="0"/>
              </a:rPr>
              <a:t>silently</a:t>
            </a:r>
            <a:r>
              <a:rPr lang="en-US" sz="2000" dirty="0">
                <a:solidFill>
                  <a:srgbClr val="495455"/>
                </a:solidFill>
                <a:latin typeface="Acumin Pro" panose="020B0504020202020204" pitchFamily="34" charset="77"/>
                <a:ea typeface="Arial" charset="0"/>
                <a:cs typeface="Arial" charset="0"/>
              </a:rPr>
              <a:t> about the categories being used.</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B reports observation and A reveals the categories used.</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Then B sorts and A watches.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Repeat until facilitator stops the group.</a:t>
            </a: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LANGUAGE ENVELOPES</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D8D0D236-46AC-0249-9B34-C408600684D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683" y="1636781"/>
            <a:ext cx="10515600" cy="4351338"/>
          </a:xfrm>
        </p:spPr>
        <p:txBody>
          <a:bodyPr>
            <a:normAutofit/>
          </a:bodyPr>
          <a:lstStyle/>
          <a:p>
            <a:pPr marL="0" indent="0">
              <a:buNone/>
            </a:pPr>
            <a:r>
              <a:rPr lang="en-US" sz="2000" dirty="0">
                <a:solidFill>
                  <a:srgbClr val="495455"/>
                </a:solidFill>
                <a:latin typeface="Acumin Pro" panose="020B0504020202020204" pitchFamily="34" charset="77"/>
              </a:rPr>
              <a:t>How did you feel while sorting? While watching?</a:t>
            </a:r>
          </a:p>
          <a:p>
            <a:pPr marL="0" indent="0">
              <a:buNone/>
            </a:pP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What categories did you come up with?</a:t>
            </a:r>
          </a:p>
          <a:p>
            <a:pPr marL="0" indent="0">
              <a:buNone/>
            </a:pP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What did you learn?</a:t>
            </a:r>
          </a:p>
          <a:p>
            <a:pPr marL="0" indent="0">
              <a:buNone/>
            </a:pP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What if </a:t>
            </a:r>
            <a:r>
              <a:rPr lang="en-US" sz="2000" i="1" dirty="0">
                <a:solidFill>
                  <a:srgbClr val="495455"/>
                </a:solidFill>
                <a:latin typeface="Acumin Pro" panose="020B0504020202020204" pitchFamily="34" charset="77"/>
              </a:rPr>
              <a:t>we</a:t>
            </a:r>
            <a:r>
              <a:rPr lang="en-US" sz="2000" dirty="0">
                <a:solidFill>
                  <a:srgbClr val="495455"/>
                </a:solidFill>
                <a:latin typeface="Acumin Pro" panose="020B0504020202020204" pitchFamily="34" charset="77"/>
              </a:rPr>
              <a:t> were the envelopes?  How would we sort ourselves?</a:t>
            </a:r>
          </a:p>
          <a:p>
            <a:pPr marL="0" indent="0">
              <a:buNone/>
            </a:pP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What if we…</a:t>
            </a:r>
          </a:p>
          <a:p>
            <a:pPr lvl="1"/>
            <a:r>
              <a:rPr lang="en-US" sz="2000" dirty="0">
                <a:solidFill>
                  <a:srgbClr val="495455"/>
                </a:solidFill>
                <a:latin typeface="Acumin Pro" panose="020B0504020202020204" pitchFamily="34" charset="77"/>
              </a:rPr>
              <a:t>Could have talked?</a:t>
            </a:r>
          </a:p>
          <a:p>
            <a:pPr lvl="1"/>
            <a:r>
              <a:rPr lang="en-US" sz="2000" dirty="0">
                <a:solidFill>
                  <a:srgbClr val="495455"/>
                </a:solidFill>
                <a:latin typeface="Acumin Pro" panose="020B0504020202020204" pitchFamily="34" charset="77"/>
              </a:rPr>
              <a:t>Sorted only once?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2A922497-C926-FA4D-B0E3-32331023CF5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9203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quare with a red stripe, a white stripe, and a black stripe. "/>
          <p:cNvPicPr>
            <a:picLocks noChangeAspect="1"/>
          </p:cNvPicPr>
          <p:nvPr/>
        </p:nvPicPr>
        <p:blipFill>
          <a:blip r:embed="rId3"/>
          <a:stretch>
            <a:fillRect/>
          </a:stretch>
        </p:blipFill>
        <p:spPr>
          <a:xfrm>
            <a:off x="704848" y="1682931"/>
            <a:ext cx="3810000" cy="3810000"/>
          </a:xfrm>
          <a:prstGeom prst="rect">
            <a:avLst/>
          </a:prstGeom>
        </p:spPr>
      </p:pic>
      <p:sp>
        <p:nvSpPr>
          <p:cNvPr id="3" name="Rectangle 2"/>
          <p:cNvSpPr/>
          <p:nvPr/>
        </p:nvSpPr>
        <p:spPr>
          <a:xfrm>
            <a:off x="595518" y="5711086"/>
            <a:ext cx="9244222" cy="338554"/>
          </a:xfrm>
          <a:prstGeom prst="rect">
            <a:avLst/>
          </a:prstGeom>
        </p:spPr>
        <p:txBody>
          <a:bodyPr wrap="square">
            <a:spAutoFit/>
          </a:bodyPr>
          <a:lstStyle/>
          <a:p>
            <a:r>
              <a:rPr lang="en-US" sz="1600" dirty="0">
                <a:solidFill>
                  <a:srgbClr val="495455"/>
                </a:solidFill>
                <a:latin typeface="Acumin Pro" panose="020B0504020202020204" pitchFamily="34" charset="77"/>
              </a:rPr>
              <a:t>https://www.theguardian.com/education/2014/apr/29/what-vocabularies-tell-us-about-culture</a:t>
            </a:r>
          </a:p>
        </p:txBody>
      </p:sp>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a:extLst>
                <a:ext uri="{C183D7F6-B498-43B3-948B-1728B52AA6E4}">
                  <adec:decorative xmlns:adec="http://schemas.microsoft.com/office/drawing/2017/decorative" val="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COLORS OF THE RAINBOW - 21 LANGUAGES</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3" name="Picture 12">
            <a:extLst>
              <a:ext uri="{FF2B5EF4-FFF2-40B4-BE49-F238E27FC236}">
                <a16:creationId xmlns:a16="http://schemas.microsoft.com/office/drawing/2014/main" id="{4A5D5462-19D2-4A4F-8F43-FD4E06076EA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817692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COLORS OF THE RAINBOW – 8 LANGUAGES</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descr="A flag"/>
          <p:cNvPicPr>
            <a:picLocks noChangeAspect="1"/>
          </p:cNvPicPr>
          <p:nvPr/>
        </p:nvPicPr>
        <p:blipFill>
          <a:blip r:embed="rId4"/>
          <a:stretch>
            <a:fillRect/>
          </a:stretch>
        </p:blipFill>
        <p:spPr>
          <a:xfrm>
            <a:off x="815121" y="1849775"/>
            <a:ext cx="6556921" cy="3278461"/>
          </a:xfrm>
          <a:prstGeom prst="rect">
            <a:avLst/>
          </a:prstGeom>
        </p:spPr>
      </p:pic>
      <p:sp>
        <p:nvSpPr>
          <p:cNvPr id="13" name="Rectangle 12"/>
          <p:cNvSpPr/>
          <p:nvPr/>
        </p:nvSpPr>
        <p:spPr>
          <a:xfrm>
            <a:off x="705792" y="5735288"/>
            <a:ext cx="9551392" cy="338554"/>
          </a:xfrm>
          <a:prstGeom prst="rect">
            <a:avLst/>
          </a:prstGeom>
        </p:spPr>
        <p:txBody>
          <a:bodyPr wrap="square">
            <a:spAutoFit/>
          </a:bodyPr>
          <a:lstStyle/>
          <a:p>
            <a:r>
              <a:rPr lang="en-US" sz="1600" dirty="0">
                <a:solidFill>
                  <a:srgbClr val="495455"/>
                </a:solidFill>
                <a:latin typeface="Acumin Pro" panose="020B0504020202020204" pitchFamily="34" charset="77"/>
              </a:rPr>
              <a:t>https://www.theguardian.com/education/2014/apr/29/what-vocabularies-tell-us-about-culture</a:t>
            </a:r>
          </a:p>
        </p:txBody>
      </p:sp>
      <p:pic>
        <p:nvPicPr>
          <p:cNvPr id="15" name="Picture 14">
            <a:extLst>
              <a:ext uri="{FF2B5EF4-FFF2-40B4-BE49-F238E27FC236}">
                <a16:creationId xmlns:a16="http://schemas.microsoft.com/office/drawing/2014/main" id="{89F5B745-B21F-2643-AD7B-CC76725AB281}"/>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0155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COLORS OF THE RAINBOW – 18 LANGUAGES</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4" name="Picture 13" descr="A ball with white, yellow, black, red, and green. "/>
          <p:cNvPicPr>
            <a:picLocks noChangeAspect="1"/>
          </p:cNvPicPr>
          <p:nvPr/>
        </p:nvPicPr>
        <p:blipFill>
          <a:blip r:embed="rId4"/>
          <a:stretch>
            <a:fillRect/>
          </a:stretch>
        </p:blipFill>
        <p:spPr>
          <a:xfrm>
            <a:off x="815121" y="1704417"/>
            <a:ext cx="4035175" cy="4035175"/>
          </a:xfrm>
          <a:prstGeom prst="rect">
            <a:avLst/>
          </a:prstGeom>
        </p:spPr>
      </p:pic>
      <p:sp>
        <p:nvSpPr>
          <p:cNvPr id="15" name="Rectangle 14"/>
          <p:cNvSpPr/>
          <p:nvPr/>
        </p:nvSpPr>
        <p:spPr>
          <a:xfrm>
            <a:off x="785304" y="5970942"/>
            <a:ext cx="9710418" cy="338554"/>
          </a:xfrm>
          <a:prstGeom prst="rect">
            <a:avLst/>
          </a:prstGeom>
        </p:spPr>
        <p:txBody>
          <a:bodyPr wrap="square">
            <a:spAutoFit/>
          </a:bodyPr>
          <a:lstStyle/>
          <a:p>
            <a:r>
              <a:rPr lang="en-US" sz="1600" dirty="0">
                <a:solidFill>
                  <a:srgbClr val="495455"/>
                </a:solidFill>
                <a:latin typeface="Acumin Pro" panose="020B0504020202020204" pitchFamily="34" charset="77"/>
              </a:rPr>
              <a:t>https://www.theguardian.com/education/2014/apr/29/what-vocabularies-tell-us-about-culture</a:t>
            </a:r>
          </a:p>
        </p:txBody>
      </p:sp>
      <p:pic>
        <p:nvPicPr>
          <p:cNvPr id="13" name="Picture 12">
            <a:extLst>
              <a:ext uri="{FF2B5EF4-FFF2-40B4-BE49-F238E27FC236}">
                <a16:creationId xmlns:a16="http://schemas.microsoft.com/office/drawing/2014/main" id="{4A69CDA9-434C-6746-AD38-00DD141F941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30374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COLORS OF THE RAINBOW – 6 LANGUAGES</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2" descr="An image with various shapes that are black, yellow, green, white, blue, and red. "/>
          <p:cNvPicPr>
            <a:picLocks noChangeAspect="1" noChangeArrowheads="1"/>
          </p:cNvPicPr>
          <p:nvPr/>
        </p:nvPicPr>
        <p:blipFill rotWithShape="1">
          <a:blip r:embed="rId4">
            <a:extLst>
              <a:ext uri="{28A0092B-C50C-407E-A947-70E740481C1C}">
                <a14:useLocalDpi xmlns:a14="http://schemas.microsoft.com/office/drawing/2010/main" val="0"/>
              </a:ext>
            </a:extLst>
          </a:blip>
          <a:srcRect t="11349"/>
          <a:stretch/>
        </p:blipFill>
        <p:spPr bwMode="auto">
          <a:xfrm>
            <a:off x="815121" y="1948069"/>
            <a:ext cx="5486288" cy="364774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712417" y="6084594"/>
            <a:ext cx="9793244" cy="338554"/>
          </a:xfrm>
          <a:prstGeom prst="rect">
            <a:avLst/>
          </a:prstGeom>
        </p:spPr>
        <p:txBody>
          <a:bodyPr wrap="square">
            <a:spAutoFit/>
          </a:bodyPr>
          <a:lstStyle/>
          <a:p>
            <a:r>
              <a:rPr lang="en-US" sz="1600" dirty="0">
                <a:solidFill>
                  <a:srgbClr val="495455"/>
                </a:solidFill>
                <a:latin typeface="Acumin Pro" panose="020B0504020202020204" pitchFamily="34" charset="77"/>
              </a:rPr>
              <a:t>https://www.theguardian.com/education/2014/apr/29/what-vocabularies-tell-us-about-culture</a:t>
            </a:r>
          </a:p>
        </p:txBody>
      </p:sp>
      <p:pic>
        <p:nvPicPr>
          <p:cNvPr id="15" name="Picture 14">
            <a:extLst>
              <a:ext uri="{FF2B5EF4-FFF2-40B4-BE49-F238E27FC236}">
                <a16:creationId xmlns:a16="http://schemas.microsoft.com/office/drawing/2014/main" id="{AA4DAAF1-1B2B-5D48-9761-2279E3670B74}"/>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92519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5121" y="1637523"/>
            <a:ext cx="10518627" cy="1323439"/>
          </a:xfrm>
          <a:prstGeom prst="rect">
            <a:avLst/>
          </a:prstGeom>
          <a:noFill/>
        </p:spPr>
        <p:txBody>
          <a:bodyPr wrap="square" rtlCol="0">
            <a:spAutoFit/>
          </a:bodyPr>
          <a:lstStyle/>
          <a:p>
            <a:r>
              <a:rPr lang="en-US" sz="4800" b="1" dirty="0">
                <a:solidFill>
                  <a:srgbClr val="495455"/>
                </a:solidFill>
                <a:latin typeface="Acumin Pro" panose="020B0504020202020204" pitchFamily="34" charset="77"/>
                <a:cs typeface="Arial" panose="020B0604020202020204" pitchFamily="34" charset="0"/>
              </a:rPr>
              <a:t>FRIEND</a:t>
            </a:r>
          </a:p>
          <a:p>
            <a:r>
              <a:rPr lang="en-US" sz="3200" b="1" dirty="0">
                <a:solidFill>
                  <a:srgbClr val="495455"/>
                </a:solidFill>
                <a:latin typeface="Acumin Pro" panose="020B0504020202020204" pitchFamily="34" charset="77"/>
                <a:cs typeface="Arial" panose="020B0604020202020204" pitchFamily="34" charset="0"/>
              </a:rPr>
              <a:t>WHAT IS THE DEFINITION OF A FRIEND?</a:t>
            </a:r>
          </a:p>
        </p:txBody>
      </p:sp>
      <p:grpSp>
        <p:nvGrpSpPr>
          <p:cNvPr id="5" name="Group 4"/>
          <p:cNvGrpSpPr/>
          <p:nvPr/>
        </p:nvGrpSpPr>
        <p:grpSpPr>
          <a:xfrm>
            <a:off x="4968" y="-52439"/>
            <a:ext cx="12187031" cy="925830"/>
            <a:chOff x="-1" y="0"/>
            <a:chExt cx="12187723" cy="926245"/>
          </a:xfrm>
        </p:grpSpPr>
        <p:sp>
          <p:nvSpPr>
            <p:cNvPr id="6" name="Rectangle 5"/>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8" name="Picture 7">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9"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LANGUAGE ENVELOPES</a:t>
              </a:r>
              <a:endParaRPr lang="en-US" sz="28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1" name="Picture 10">
            <a:extLst>
              <a:ext uri="{FF2B5EF4-FFF2-40B4-BE49-F238E27FC236}">
                <a16:creationId xmlns:a16="http://schemas.microsoft.com/office/drawing/2014/main" id="{FF29846A-F27E-E84C-91AB-6F70A848F1E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42335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390</Words>
  <Application>Microsoft Macintosh PowerPoint</Application>
  <PresentationFormat>Widescreen</PresentationFormat>
  <Paragraphs>47</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Acumin Pro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6</cp:revision>
  <dcterms:created xsi:type="dcterms:W3CDTF">2018-08-27T14:09:00Z</dcterms:created>
  <dcterms:modified xsi:type="dcterms:W3CDTF">2020-11-04T21:19:05Z</dcterms:modified>
</cp:coreProperties>
</file>